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  <p:sldId id="257" r:id="rId4"/>
    <p:sldId id="264" r:id="rId5"/>
    <p:sldId id="266" r:id="rId6"/>
    <p:sldId id="267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合肥工业大学第六届金融案例分析大赛主背景图片"/>
          <p:cNvPicPr>
            <a:picLocks noChangeAspect="1"/>
          </p:cNvPicPr>
          <p:nvPr/>
        </p:nvPicPr>
        <p:blipFill>
          <a:blip r:embed="rId1">
            <a:alphaModFix amt="90000"/>
          </a:blip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33955" y="1903095"/>
            <a:ext cx="7585710" cy="12306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auto">
              <a:buClrTx/>
              <a:buSzTx/>
              <a:buFontTx/>
            </a:pPr>
            <a:r>
              <a:rPr lang="zh-CN" altLang="en-US" sz="9600" b="1" noProof="1">
                <a:solidFill>
                  <a:schemeClr val="bg1"/>
                </a:solidFill>
                <a:latin typeface="+mj-ea"/>
                <a:ea typeface="+mj-ea"/>
                <a:cs typeface="+mn-cs"/>
              </a:rPr>
              <a:t>参赛</a:t>
            </a:r>
            <a:r>
              <a:rPr lang="zh-CN" altLang="en-US" sz="9600" b="1" noProof="1">
                <a:solidFill>
                  <a:schemeClr val="bg1"/>
                </a:solidFill>
                <a:latin typeface="+mj-ea"/>
                <a:ea typeface="+mj-ea"/>
                <a:cs typeface="+mn-cs"/>
              </a:rPr>
              <a:t>案例名称</a:t>
            </a:r>
            <a:endParaRPr lang="zh-CN" altLang="en-US" sz="9600" b="1" noProof="1">
              <a:solidFill>
                <a:schemeClr val="bg1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94353" y="3612449"/>
            <a:ext cx="5265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buClrTx/>
              <a:buSzTx/>
              <a:buFontTx/>
            </a:pPr>
            <a:r>
              <a:rPr lang="zh-CN" altLang="en-US" sz="4800" b="1" noProof="1">
                <a:solidFill>
                  <a:schemeClr val="bg1"/>
                </a:solidFill>
                <a:latin typeface="+mj-ea"/>
                <a:ea typeface="+mj-ea"/>
                <a:cs typeface="+mn-cs"/>
              </a:rPr>
              <a:t>团队名称</a:t>
            </a:r>
            <a:endParaRPr lang="zh-CN" altLang="en-US" sz="4800" b="1" noProof="1">
              <a:solidFill>
                <a:schemeClr val="bg1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795134" y="5141585"/>
            <a:ext cx="4206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buClrTx/>
              <a:buSzTx/>
              <a:buFontTx/>
            </a:pPr>
            <a:r>
              <a:rPr lang="zh-CN" altLang="en-US" sz="2400" b="1" noProof="1">
                <a:solidFill>
                  <a:schemeClr val="bg1"/>
                </a:solidFill>
                <a:latin typeface="+mj-ea"/>
                <a:ea typeface="+mj-ea"/>
                <a:cs typeface="+mn-cs"/>
              </a:rPr>
              <a:t>队员：队员姓名、队员姓名</a:t>
            </a:r>
            <a:r>
              <a:rPr lang="en-US" altLang="zh-CN" sz="2400" b="1" noProof="1">
                <a:solidFill>
                  <a:schemeClr val="bg1"/>
                </a:solidFill>
                <a:latin typeface="+mj-ea"/>
                <a:ea typeface="+mj-ea"/>
                <a:cs typeface="+mn-cs"/>
              </a:rPr>
              <a:t>…</a:t>
            </a:r>
            <a:endParaRPr lang="en-US" altLang="zh-CN" sz="2400" b="1" noProof="1">
              <a:solidFill>
                <a:schemeClr val="bg1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04768" y="5158593"/>
            <a:ext cx="3017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buClrTx/>
              <a:buSzTx/>
              <a:buFontTx/>
            </a:pPr>
            <a:r>
              <a:rPr lang="zh-CN" altLang="en-US" sz="2400" b="1" noProof="1">
                <a:solidFill>
                  <a:schemeClr val="bg1"/>
                </a:solidFill>
                <a:latin typeface="+mj-ea"/>
                <a:ea typeface="+mj-ea"/>
                <a:cs typeface="+mn-cs"/>
              </a:rPr>
              <a:t>指导老师：老师姓名</a:t>
            </a:r>
            <a:endParaRPr lang="zh-CN" altLang="en-US" sz="2400" b="1" noProof="1">
              <a:solidFill>
                <a:schemeClr val="bg1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2342" y="5164308"/>
            <a:ext cx="2673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buClrTx/>
              <a:buSzTx/>
              <a:buFontTx/>
            </a:pPr>
            <a:r>
              <a:rPr lang="zh-CN" altLang="en-US" sz="2400" b="1" noProof="1">
                <a:solidFill>
                  <a:schemeClr val="bg1"/>
                </a:solidFill>
                <a:latin typeface="+mj-ea"/>
                <a:ea typeface="+mj-ea"/>
              </a:rPr>
              <a:t>队长所在高校名称</a:t>
            </a:r>
            <a:endParaRPr lang="zh-CN" altLang="en-US" sz="2400" b="1" noProof="1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3" name="图片 12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262255"/>
            <a:ext cx="7000875" cy="4603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61275" y="260985"/>
            <a:ext cx="4568825" cy="354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 fontAlgn="auto">
              <a:buClrTx/>
              <a:buSzTx/>
              <a:buFontTx/>
            </a:pPr>
            <a:r>
              <a:rPr lang="zh-CN" altLang="en-US" sz="2000" b="1" noProof="1">
                <a:gradFill>
                  <a:gsLst>
                    <a:gs pos="32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AAECFB"/>
                    </a:gs>
                  </a:gsLst>
                  <a:lin ang="5400000" scaled="0"/>
                </a:gradFill>
                <a:latin typeface="方正舒体" panose="02010601030101010101" charset="-122"/>
                <a:ea typeface="方正舒体" panose="02010601030101010101" charset="-122"/>
              </a:rPr>
              <a:t>第二届安徽省金融硕士案例大赛</a:t>
            </a:r>
            <a:endParaRPr lang="zh-CN" altLang="en-US" sz="2000" b="1" noProof="1">
              <a:gradFill>
                <a:gsLst>
                  <a:gs pos="32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AAECFB"/>
                  </a:gs>
                </a:gsLst>
                <a:lin ang="5400000" scaled="0"/>
              </a:gradFill>
              <a:latin typeface="方正舒体" panose="02010601030101010101" charset="-122"/>
              <a:ea typeface="方正舒体" panose="0201060103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合肥工业大学第六届金融案例分析大赛主背景图片"/>
          <p:cNvPicPr>
            <a:picLocks noChangeAspect="1"/>
          </p:cNvPicPr>
          <p:nvPr/>
        </p:nvPicPr>
        <p:blipFill>
          <a:blip r:embed="rId1">
            <a:alphaModFix amt="90000"/>
          </a:blip>
          <a:stretch>
            <a:fillRect/>
          </a:stretch>
        </p:blipFill>
        <p:spPr>
          <a:xfrm>
            <a:off x="0" y="0"/>
            <a:ext cx="12180570" cy="68586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57027" y="1136396"/>
            <a:ext cx="387794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buClrTx/>
              <a:buSzTx/>
              <a:buFontTx/>
            </a:pPr>
            <a:r>
              <a:rPr lang="zh-CN" altLang="en-US" sz="11500" b="1" noProof="1">
                <a:solidFill>
                  <a:schemeClr val="bg1"/>
                </a:solidFill>
                <a:latin typeface="+mj-ea"/>
                <a:ea typeface="+mj-ea"/>
                <a:cs typeface="+mn-cs"/>
              </a:rPr>
              <a:t>目录</a:t>
            </a:r>
            <a:endParaRPr lang="zh-CN" altLang="en-US" sz="11500" b="1" noProof="1">
              <a:solidFill>
                <a:schemeClr val="bg1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63965" y="3285745"/>
            <a:ext cx="2343150" cy="57467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kern="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单击此处输入标题</a:t>
            </a:r>
            <a:endParaRPr kumimoji="0" lang="zh-CN" altLang="en-US" b="1" i="0" kern="0" cap="none" spc="0" normalizeH="0" baseline="0" noProof="0" dirty="0">
              <a:solidFill>
                <a:schemeClr val="bg1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63965" y="3612770"/>
            <a:ext cx="2368550" cy="396875"/>
          </a:xfrm>
          <a:prstGeom prst="rect">
            <a:avLst/>
          </a:prstGeom>
          <a:noFill/>
        </p:spPr>
        <p:txBody>
          <a:bodyPr anchor="ctr"/>
          <a:lstStyle/>
          <a:p>
            <a:pPr algn="dist" fontAlgn="auto">
              <a:lnSpc>
                <a:spcPct val="150000"/>
              </a:lnSpc>
            </a:pPr>
            <a:r>
              <a:rPr lang="zh-CN" altLang="en-US" sz="600" b="1" noProof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b="1" noProof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.</a:t>
            </a:r>
            <a:r>
              <a:rPr lang="zh-CN" altLang="en-US" sz="600" b="1" noProof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b="1" noProof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.</a:t>
            </a:r>
            <a:endParaRPr kumimoji="0" lang="en-US" altLang="zh-CN" sz="600" b="1" i="0" kern="0" cap="none" spc="0" normalizeH="0" baseline="0" noProof="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82903" y="3441320"/>
            <a:ext cx="763588" cy="57467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kern="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01</a:t>
            </a:r>
            <a:endParaRPr kumimoji="0" lang="en-US" altLang="zh-CN" sz="3200" b="1" i="0" kern="0" cap="none" spc="0" normalizeH="0" baseline="0" noProof="0" dirty="0">
              <a:solidFill>
                <a:schemeClr val="bg1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63965" y="4506532"/>
            <a:ext cx="2343150" cy="57467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kern="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单击此处输入标题</a:t>
            </a:r>
            <a:endParaRPr kumimoji="0" lang="zh-CN" altLang="en-US" b="1" i="0" kern="0" cap="none" spc="0" normalizeH="0" baseline="0" noProof="0" dirty="0">
              <a:solidFill>
                <a:schemeClr val="bg1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63965" y="4833557"/>
            <a:ext cx="2368550" cy="396875"/>
          </a:xfrm>
          <a:prstGeom prst="rect">
            <a:avLst/>
          </a:prstGeom>
          <a:noFill/>
        </p:spPr>
        <p:txBody>
          <a:bodyPr anchor="ctr"/>
          <a:lstStyle/>
          <a:p>
            <a:pPr algn="dist" fontAlgn="auto">
              <a:lnSpc>
                <a:spcPct val="150000"/>
              </a:lnSpc>
            </a:pPr>
            <a:r>
              <a:rPr lang="zh-CN" altLang="en-US" sz="600" b="1" noProof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b="1" noProof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.</a:t>
            </a:r>
            <a:r>
              <a:rPr lang="zh-CN" altLang="en-US" sz="600" b="1" noProof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b="1" noProof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.</a:t>
            </a:r>
            <a:endParaRPr kumimoji="0" lang="en-US" altLang="zh-CN" sz="600" b="1" i="0" kern="0" cap="none" spc="0" normalizeH="0" baseline="0" noProof="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82903" y="4635120"/>
            <a:ext cx="763588" cy="57467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kern="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02</a:t>
            </a:r>
            <a:endParaRPr kumimoji="0" lang="en-US" altLang="zh-CN" sz="3200" b="1" i="0" kern="0" cap="none" spc="0" normalizeH="0" baseline="0" noProof="0" dirty="0">
              <a:solidFill>
                <a:schemeClr val="bg1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65350" y="3285745"/>
            <a:ext cx="2343150" cy="57467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kern="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单击此处输入标题</a:t>
            </a:r>
            <a:endParaRPr kumimoji="0" lang="zh-CN" altLang="en-US" b="1" i="0" kern="0" cap="none" spc="0" normalizeH="0" baseline="0" noProof="0" dirty="0">
              <a:solidFill>
                <a:schemeClr val="bg1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65350" y="3612770"/>
            <a:ext cx="2368550" cy="396875"/>
          </a:xfrm>
          <a:prstGeom prst="rect">
            <a:avLst/>
          </a:prstGeom>
          <a:noFill/>
        </p:spPr>
        <p:txBody>
          <a:bodyPr anchor="ctr"/>
          <a:lstStyle/>
          <a:p>
            <a:pPr algn="dist" fontAlgn="auto">
              <a:lnSpc>
                <a:spcPct val="150000"/>
              </a:lnSpc>
            </a:pPr>
            <a:r>
              <a:rPr lang="zh-CN" altLang="en-US" sz="600" b="1" noProof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b="1" noProof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.</a:t>
            </a:r>
            <a:r>
              <a:rPr lang="zh-CN" altLang="en-US" sz="600" b="1" noProof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b="1" noProof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.</a:t>
            </a:r>
            <a:endParaRPr kumimoji="0" lang="en-US" altLang="zh-CN" sz="600" b="1" i="0" kern="0" cap="none" spc="0" normalizeH="0" baseline="0" noProof="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384288" y="3441320"/>
            <a:ext cx="763588" cy="57467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kern="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03</a:t>
            </a:r>
            <a:endParaRPr kumimoji="0" lang="en-US" altLang="zh-CN" sz="3200" b="1" i="0" kern="0" cap="none" spc="0" normalizeH="0" baseline="0" noProof="0" dirty="0">
              <a:solidFill>
                <a:schemeClr val="bg1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65350" y="4506532"/>
            <a:ext cx="2343150" cy="57467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kern="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单击此处输入标题</a:t>
            </a:r>
            <a:endParaRPr kumimoji="0" lang="zh-CN" altLang="en-US" b="1" i="0" kern="0" cap="none" spc="0" normalizeH="0" baseline="0" noProof="0" dirty="0">
              <a:solidFill>
                <a:schemeClr val="bg1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65350" y="4833557"/>
            <a:ext cx="2368550" cy="396875"/>
          </a:xfrm>
          <a:prstGeom prst="rect">
            <a:avLst/>
          </a:prstGeom>
          <a:noFill/>
        </p:spPr>
        <p:txBody>
          <a:bodyPr anchor="ctr"/>
          <a:lstStyle/>
          <a:p>
            <a:pPr algn="dist" fontAlgn="auto">
              <a:lnSpc>
                <a:spcPct val="150000"/>
              </a:lnSpc>
            </a:pPr>
            <a:r>
              <a:rPr lang="zh-CN" altLang="en-US" sz="600" b="1" noProof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b="1" noProof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.</a:t>
            </a:r>
            <a:r>
              <a:rPr lang="zh-CN" altLang="en-US" sz="600" b="1" noProof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Click here to enter your text</a:t>
            </a:r>
            <a:r>
              <a:rPr lang="en-US" altLang="zh-CN" sz="600" b="1" noProof="1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.</a:t>
            </a:r>
            <a:endParaRPr kumimoji="0" lang="en-US" altLang="zh-CN" sz="600" b="1" i="0" kern="0" cap="none" spc="0" normalizeH="0" baseline="0" noProof="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84288" y="4635120"/>
            <a:ext cx="763588" cy="574675"/>
          </a:xfrm>
          <a:prstGeom prst="rect">
            <a:avLst/>
          </a:prstGeom>
          <a:noFill/>
        </p:spPr>
        <p:txBody>
          <a:bodyPr anchor="ctr"/>
          <a:lstStyle/>
          <a:p>
            <a:pPr marR="0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kern="0" cap="none" spc="0" normalizeH="0" baseline="0" noProof="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04</a:t>
            </a:r>
            <a:endParaRPr kumimoji="0" lang="en-US" altLang="zh-CN" sz="3200" b="1" i="0" kern="0" cap="none" spc="0" normalizeH="0" baseline="0" noProof="0" dirty="0">
              <a:solidFill>
                <a:schemeClr val="bg1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18" name="图片 17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262255"/>
            <a:ext cx="7000875" cy="46037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661275" y="260985"/>
            <a:ext cx="4568825" cy="354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 fontAlgn="auto">
              <a:buClrTx/>
              <a:buSzTx/>
              <a:buFontTx/>
            </a:pPr>
            <a:r>
              <a:rPr lang="zh-CN" altLang="en-US" sz="2000" b="1" noProof="1">
                <a:gradFill>
                  <a:gsLst>
                    <a:gs pos="32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AAECFB"/>
                    </a:gs>
                  </a:gsLst>
                  <a:lin ang="5400000" scaled="0"/>
                </a:gradFill>
                <a:latin typeface="方正舒体" panose="02010601030101010101" charset="-122"/>
                <a:ea typeface="方正舒体" panose="02010601030101010101" charset="-122"/>
              </a:rPr>
              <a:t>第二届安徽省金融硕士案例大赛</a:t>
            </a:r>
            <a:endParaRPr lang="zh-CN" altLang="en-US" sz="2000" b="1" noProof="1">
              <a:gradFill>
                <a:gsLst>
                  <a:gs pos="32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AAECFB"/>
                  </a:gs>
                </a:gsLst>
                <a:lin ang="5400000" scaled="0"/>
              </a:gradFill>
              <a:latin typeface="方正舒体" panose="02010601030101010101" charset="-122"/>
              <a:ea typeface="方正舒体" panose="0201060103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合肥工业大学第六届金融案例分析大赛主背景图片"/>
          <p:cNvPicPr>
            <a:picLocks noChangeAspect="1"/>
          </p:cNvPicPr>
          <p:nvPr/>
        </p:nvPicPr>
        <p:blipFill>
          <a:blip r:embed="rId1">
            <a:alphaModFix amt="90000"/>
          </a:blip>
          <a:stretch>
            <a:fillRect/>
          </a:stretch>
        </p:blipFill>
        <p:spPr>
          <a:xfrm>
            <a:off x="0" y="0"/>
            <a:ext cx="12263755" cy="685863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196081" y="1527810"/>
            <a:ext cx="3798570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buClrTx/>
              <a:buSzTx/>
              <a:buFontTx/>
            </a:pPr>
            <a:r>
              <a:rPr lang="en-US" altLang="zh-CN" sz="13800" noProof="1">
                <a:gradFill>
                  <a:gsLst>
                    <a:gs pos="32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AAECFB"/>
                    </a:gs>
                  </a:gsLst>
                  <a:lin ang="5400000" scaled="0"/>
                </a:gradFill>
                <a:latin typeface="+mj-ea"/>
                <a:ea typeface="+mj-ea"/>
                <a:cs typeface="+mn-cs"/>
              </a:rPr>
              <a:t>01</a:t>
            </a:r>
            <a:endParaRPr lang="en-US" altLang="zh-CN" sz="13800" noProof="1">
              <a:gradFill>
                <a:gsLst>
                  <a:gs pos="32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AAECFB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54400" y="3454400"/>
            <a:ext cx="5283200" cy="777875"/>
          </a:xfrm>
          <a:prstGeom prst="rect">
            <a:avLst/>
          </a:prstGeom>
          <a:noFill/>
        </p:spPr>
        <p:txBody>
          <a:bodyPr anchor="ctr"/>
          <a:p>
            <a:pPr marR="0" algn="ctr" defTabSz="914400" fontAlgn="t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i="0" kern="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  <a:sym typeface="+mn-ea"/>
              </a:rPr>
              <a:t>单击此处输入标题</a:t>
            </a:r>
            <a:endParaRPr kumimoji="0" lang="zh-CN" altLang="en-US" sz="3600" i="0" kern="0" cap="none" spc="0" normalizeH="0" baseline="0" noProof="0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19" name="TextBox 1210"/>
          <p:cNvSpPr/>
          <p:nvPr/>
        </p:nvSpPr>
        <p:spPr>
          <a:xfrm>
            <a:off x="3078163" y="4187825"/>
            <a:ext cx="6034088" cy="52228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indent="0" algn="ctr" fontAlgn="auto">
              <a:lnSpc>
                <a:spcPct val="200000"/>
              </a:lnSpc>
            </a:pPr>
            <a:r>
              <a:rPr lang="zh-CN" altLang="en-US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Click here to enter your text</a:t>
            </a:r>
            <a:r>
              <a:rPr lang="en-US" altLang="zh-CN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.</a:t>
            </a:r>
            <a:r>
              <a:rPr lang="zh-CN" altLang="en-US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Click here to enter your text</a:t>
            </a:r>
            <a:r>
              <a:rPr lang="en-US" altLang="zh-CN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.</a:t>
            </a:r>
            <a:r>
              <a:rPr lang="zh-CN" altLang="en-US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Click here to enter your text</a:t>
            </a:r>
            <a:r>
              <a:rPr lang="en-US" altLang="zh-CN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.</a:t>
            </a:r>
            <a:r>
              <a:rPr lang="zh-CN" altLang="en-US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Click here to enter your text</a:t>
            </a:r>
            <a:r>
              <a:rPr lang="en-US" altLang="zh-CN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.</a:t>
            </a:r>
            <a:r>
              <a:rPr lang="zh-CN" altLang="en-US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Click here to enter your text</a:t>
            </a:r>
            <a:r>
              <a:rPr lang="en-US" altLang="zh-CN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.</a:t>
            </a:r>
            <a:r>
              <a:rPr lang="zh-CN" altLang="en-US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Click here to enter your text</a:t>
            </a:r>
            <a:r>
              <a:rPr lang="en-US" altLang="zh-CN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.</a:t>
            </a:r>
            <a:r>
              <a:rPr lang="zh-CN" altLang="en-US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Click here to enter your text</a:t>
            </a:r>
            <a:r>
              <a:rPr lang="en-US" altLang="zh-CN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.</a:t>
            </a:r>
            <a:r>
              <a:rPr lang="zh-CN" altLang="en-US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Click here to enter your text</a:t>
            </a:r>
            <a:r>
              <a:rPr lang="en-US" altLang="zh-CN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.</a:t>
            </a:r>
            <a:r>
              <a:rPr lang="zh-CN" altLang="en-US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Click here to enter your text</a:t>
            </a:r>
            <a:r>
              <a:rPr lang="en-US" altLang="zh-CN" sz="700" strike="noStrike" noProof="1">
                <a:solidFill>
                  <a:schemeClr val="bg1"/>
                </a:solidFill>
                <a:latin typeface="+mn-lt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.</a:t>
            </a:r>
            <a:endParaRPr lang="en-US" altLang="zh-CN" sz="700" strike="noStrike" noProof="0" dirty="0">
              <a:ln>
                <a:noFill/>
              </a:ln>
              <a:solidFill>
                <a:schemeClr val="bg1"/>
              </a:solidFill>
              <a:uLnTx/>
              <a:uFillTx/>
              <a:ea typeface="微软雅黑" panose="020B0503020204020204" charset="-122"/>
              <a:cs typeface="+mn-lt"/>
              <a:sym typeface="Arial" panose="020B0604020202020204" pitchFamily="34" charset="0"/>
            </a:endParaRPr>
          </a:p>
        </p:txBody>
      </p:sp>
      <p:grpSp>
        <p:nvGrpSpPr>
          <p:cNvPr id="20" name="组合 8"/>
          <p:cNvGrpSpPr/>
          <p:nvPr/>
        </p:nvGrpSpPr>
        <p:grpSpPr>
          <a:xfrm>
            <a:off x="3676650" y="1008063"/>
            <a:ext cx="4848225" cy="350837"/>
            <a:chOff x="5783" y="848"/>
            <a:chExt cx="7636" cy="551"/>
          </a:xfrm>
        </p:grpSpPr>
        <p:sp>
          <p:nvSpPr>
            <p:cNvPr id="21" name="任意多边形: 形状 187"/>
            <p:cNvSpPr/>
            <p:nvPr/>
          </p:nvSpPr>
          <p:spPr>
            <a:xfrm>
              <a:off x="5783" y="848"/>
              <a:ext cx="7637" cy="510"/>
            </a:xfrm>
            <a:custGeom>
              <a:avLst/>
              <a:gdLst/>
              <a:ahLst/>
              <a:cxnLst>
                <a:cxn ang="0">
                  <a:pos x="2326" y="31"/>
                </a:cxn>
                <a:cxn ang="0">
                  <a:pos x="3433" y="31"/>
                </a:cxn>
                <a:cxn ang="0">
                  <a:pos x="4216" y="31"/>
                </a:cxn>
                <a:cxn ang="0">
                  <a:pos x="5259" y="31"/>
                </a:cxn>
                <a:cxn ang="0">
                  <a:pos x="5738" y="512"/>
                </a:cxn>
                <a:cxn ang="0">
                  <a:pos x="7637" y="512"/>
                </a:cxn>
                <a:cxn ang="0">
                  <a:pos x="7637" y="494"/>
                </a:cxn>
                <a:cxn ang="0">
                  <a:pos x="5747" y="494"/>
                </a:cxn>
                <a:cxn ang="0">
                  <a:pos x="5266" y="13"/>
                </a:cxn>
                <a:cxn ang="0">
                  <a:pos x="4216" y="13"/>
                </a:cxn>
                <a:cxn ang="0">
                  <a:pos x="3433" y="13"/>
                </a:cxn>
                <a:cxn ang="0">
                  <a:pos x="2319" y="13"/>
                </a:cxn>
                <a:cxn ang="0">
                  <a:pos x="1838" y="494"/>
                </a:cxn>
                <a:cxn ang="0">
                  <a:pos x="13" y="494"/>
                </a:cxn>
                <a:cxn ang="0">
                  <a:pos x="13" y="512"/>
                </a:cxn>
                <a:cxn ang="0">
                  <a:pos x="1845" y="512"/>
                </a:cxn>
              </a:cxnLst>
              <a:rect l="0" t="0" r="0" b="0"/>
              <a:pathLst>
                <a:path w="4849342" h="324061">
                  <a:moveTo>
                    <a:pt x="1477371" y="20254"/>
                  </a:moveTo>
                  <a:lnTo>
                    <a:pt x="2179890" y="20254"/>
                  </a:lnTo>
                  <a:lnTo>
                    <a:pt x="2677555" y="20254"/>
                  </a:lnTo>
                  <a:lnTo>
                    <a:pt x="3339565" y="20254"/>
                  </a:lnTo>
                  <a:lnTo>
                    <a:pt x="3643951" y="325797"/>
                  </a:lnTo>
                  <a:lnTo>
                    <a:pt x="4849922" y="325797"/>
                  </a:lnTo>
                  <a:lnTo>
                    <a:pt x="4849922" y="314224"/>
                  </a:lnTo>
                  <a:lnTo>
                    <a:pt x="3649738" y="314224"/>
                  </a:lnTo>
                  <a:lnTo>
                    <a:pt x="3344195" y="8680"/>
                  </a:lnTo>
                  <a:lnTo>
                    <a:pt x="2677555" y="8680"/>
                  </a:lnTo>
                  <a:lnTo>
                    <a:pt x="2179890" y="8680"/>
                  </a:lnTo>
                  <a:lnTo>
                    <a:pt x="1472742" y="8680"/>
                  </a:lnTo>
                  <a:lnTo>
                    <a:pt x="1167199" y="314224"/>
                  </a:lnTo>
                  <a:lnTo>
                    <a:pt x="8680" y="314224"/>
                  </a:lnTo>
                  <a:lnTo>
                    <a:pt x="8680" y="325797"/>
                  </a:lnTo>
                  <a:lnTo>
                    <a:pt x="1171828" y="325797"/>
                  </a:lnTo>
                  <a:close/>
                </a:path>
              </a:pathLst>
            </a:custGeom>
            <a:gradFill rotWithShape="1">
              <a:gsLst>
                <a:gs pos="0">
                  <a:srgbClr val="F7FAFD"/>
                </a:gs>
                <a:gs pos="100000">
                  <a:srgbClr val="AAECFB"/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" name="任意多边形: 形状 188"/>
            <p:cNvSpPr/>
            <p:nvPr/>
          </p:nvSpPr>
          <p:spPr>
            <a:xfrm>
              <a:off x="7826" y="1017"/>
              <a:ext cx="3536" cy="383"/>
            </a:xfrm>
            <a:custGeom>
              <a:avLst/>
              <a:gdLst/>
              <a:ahLst/>
              <a:cxnLst>
                <a:cxn ang="0">
                  <a:pos x="3192" y="13"/>
                </a:cxn>
                <a:cxn ang="0">
                  <a:pos x="1845" y="13"/>
                </a:cxn>
                <a:cxn ang="0">
                  <a:pos x="1705" y="13"/>
                </a:cxn>
                <a:cxn ang="0">
                  <a:pos x="356" y="13"/>
                </a:cxn>
                <a:cxn ang="0">
                  <a:pos x="13" y="358"/>
                </a:cxn>
                <a:cxn ang="0">
                  <a:pos x="24" y="371"/>
                </a:cxn>
                <a:cxn ang="0">
                  <a:pos x="363" y="31"/>
                </a:cxn>
                <a:cxn ang="0">
                  <a:pos x="1705" y="31"/>
                </a:cxn>
                <a:cxn ang="0">
                  <a:pos x="1845" y="31"/>
                </a:cxn>
                <a:cxn ang="0">
                  <a:pos x="3185" y="31"/>
                </a:cxn>
                <a:cxn ang="0">
                  <a:pos x="3516" y="362"/>
                </a:cxn>
                <a:cxn ang="0">
                  <a:pos x="3529" y="351"/>
                </a:cxn>
              </a:cxnLst>
              <a:rect l="0" t="0" r="0" b="0"/>
              <a:pathLst>
                <a:path w="2245280" h="243045">
                  <a:moveTo>
                    <a:pt x="2027118" y="8680"/>
                  </a:moveTo>
                  <a:lnTo>
                    <a:pt x="1171828" y="8680"/>
                  </a:lnTo>
                  <a:lnTo>
                    <a:pt x="1082711" y="8680"/>
                  </a:lnTo>
                  <a:lnTo>
                    <a:pt x="226264" y="8680"/>
                  </a:lnTo>
                  <a:lnTo>
                    <a:pt x="8680" y="227421"/>
                  </a:lnTo>
                  <a:lnTo>
                    <a:pt x="15624" y="235523"/>
                  </a:lnTo>
                  <a:lnTo>
                    <a:pt x="230894" y="20254"/>
                  </a:lnTo>
                  <a:lnTo>
                    <a:pt x="1082711" y="20254"/>
                  </a:lnTo>
                  <a:lnTo>
                    <a:pt x="1171828" y="20254"/>
                  </a:lnTo>
                  <a:lnTo>
                    <a:pt x="2022488" y="20254"/>
                  </a:lnTo>
                  <a:lnTo>
                    <a:pt x="2233128" y="229736"/>
                  </a:lnTo>
                  <a:lnTo>
                    <a:pt x="2241230" y="222792"/>
                  </a:lnTo>
                  <a:close/>
                </a:path>
              </a:pathLst>
            </a:custGeom>
            <a:gradFill rotWithShape="1">
              <a:gsLst>
                <a:gs pos="0">
                  <a:srgbClr val="F7FAFD"/>
                </a:gs>
                <a:gs pos="100000">
                  <a:srgbClr val="AAECFB"/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3" name="组合 7"/>
          <p:cNvGrpSpPr/>
          <p:nvPr/>
        </p:nvGrpSpPr>
        <p:grpSpPr>
          <a:xfrm flipV="1">
            <a:off x="3670300" y="5345113"/>
            <a:ext cx="4849813" cy="336550"/>
            <a:chOff x="5975" y="1069"/>
            <a:chExt cx="7636" cy="530"/>
          </a:xfrm>
        </p:grpSpPr>
        <p:sp>
          <p:nvSpPr>
            <p:cNvPr id="24" name="任意多边形: 形状 187"/>
            <p:cNvSpPr/>
            <p:nvPr/>
          </p:nvSpPr>
          <p:spPr>
            <a:xfrm>
              <a:off x="5975" y="1069"/>
              <a:ext cx="7637" cy="510"/>
            </a:xfrm>
            <a:custGeom>
              <a:avLst/>
              <a:gdLst/>
              <a:ahLst/>
              <a:cxnLst>
                <a:cxn ang="0">
                  <a:pos x="2326" y="31"/>
                </a:cxn>
                <a:cxn ang="0">
                  <a:pos x="3433" y="31"/>
                </a:cxn>
                <a:cxn ang="0">
                  <a:pos x="4216" y="31"/>
                </a:cxn>
                <a:cxn ang="0">
                  <a:pos x="5259" y="31"/>
                </a:cxn>
                <a:cxn ang="0">
                  <a:pos x="5738" y="512"/>
                </a:cxn>
                <a:cxn ang="0">
                  <a:pos x="7637" y="512"/>
                </a:cxn>
                <a:cxn ang="0">
                  <a:pos x="7637" y="494"/>
                </a:cxn>
                <a:cxn ang="0">
                  <a:pos x="5747" y="494"/>
                </a:cxn>
                <a:cxn ang="0">
                  <a:pos x="5266" y="13"/>
                </a:cxn>
                <a:cxn ang="0">
                  <a:pos x="4216" y="13"/>
                </a:cxn>
                <a:cxn ang="0">
                  <a:pos x="3433" y="13"/>
                </a:cxn>
                <a:cxn ang="0">
                  <a:pos x="2319" y="13"/>
                </a:cxn>
                <a:cxn ang="0">
                  <a:pos x="1838" y="494"/>
                </a:cxn>
                <a:cxn ang="0">
                  <a:pos x="13" y="494"/>
                </a:cxn>
                <a:cxn ang="0">
                  <a:pos x="13" y="512"/>
                </a:cxn>
                <a:cxn ang="0">
                  <a:pos x="1845" y="512"/>
                </a:cxn>
              </a:cxnLst>
              <a:rect l="0" t="0" r="0" b="0"/>
              <a:pathLst>
                <a:path w="4849342" h="324061">
                  <a:moveTo>
                    <a:pt x="1477371" y="20254"/>
                  </a:moveTo>
                  <a:lnTo>
                    <a:pt x="2179890" y="20254"/>
                  </a:lnTo>
                  <a:lnTo>
                    <a:pt x="2677555" y="20254"/>
                  </a:lnTo>
                  <a:lnTo>
                    <a:pt x="3339565" y="20254"/>
                  </a:lnTo>
                  <a:lnTo>
                    <a:pt x="3643951" y="325797"/>
                  </a:lnTo>
                  <a:lnTo>
                    <a:pt x="4849922" y="325797"/>
                  </a:lnTo>
                  <a:lnTo>
                    <a:pt x="4849922" y="314224"/>
                  </a:lnTo>
                  <a:lnTo>
                    <a:pt x="3649738" y="314224"/>
                  </a:lnTo>
                  <a:lnTo>
                    <a:pt x="3344195" y="8680"/>
                  </a:lnTo>
                  <a:lnTo>
                    <a:pt x="2677555" y="8680"/>
                  </a:lnTo>
                  <a:lnTo>
                    <a:pt x="2179890" y="8680"/>
                  </a:lnTo>
                  <a:lnTo>
                    <a:pt x="1472742" y="8680"/>
                  </a:lnTo>
                  <a:lnTo>
                    <a:pt x="1167199" y="314224"/>
                  </a:lnTo>
                  <a:lnTo>
                    <a:pt x="8680" y="314224"/>
                  </a:lnTo>
                  <a:lnTo>
                    <a:pt x="8680" y="325797"/>
                  </a:lnTo>
                  <a:lnTo>
                    <a:pt x="1171828" y="325797"/>
                  </a:lnTo>
                  <a:close/>
                </a:path>
              </a:pathLst>
            </a:custGeom>
            <a:gradFill rotWithShape="1">
              <a:gsLst>
                <a:gs pos="0">
                  <a:srgbClr val="F7FAFD"/>
                </a:gs>
                <a:gs pos="100000">
                  <a:srgbClr val="AAECFB"/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5" name="任意多边形: 形状 188"/>
            <p:cNvSpPr/>
            <p:nvPr/>
          </p:nvSpPr>
          <p:spPr>
            <a:xfrm>
              <a:off x="8026" y="1217"/>
              <a:ext cx="3536" cy="383"/>
            </a:xfrm>
            <a:custGeom>
              <a:avLst/>
              <a:gdLst/>
              <a:ahLst/>
              <a:cxnLst>
                <a:cxn ang="0">
                  <a:pos x="3192" y="13"/>
                </a:cxn>
                <a:cxn ang="0">
                  <a:pos x="1845" y="13"/>
                </a:cxn>
                <a:cxn ang="0">
                  <a:pos x="1705" y="13"/>
                </a:cxn>
                <a:cxn ang="0">
                  <a:pos x="356" y="13"/>
                </a:cxn>
                <a:cxn ang="0">
                  <a:pos x="13" y="358"/>
                </a:cxn>
                <a:cxn ang="0">
                  <a:pos x="24" y="371"/>
                </a:cxn>
                <a:cxn ang="0">
                  <a:pos x="363" y="31"/>
                </a:cxn>
                <a:cxn ang="0">
                  <a:pos x="1705" y="31"/>
                </a:cxn>
                <a:cxn ang="0">
                  <a:pos x="1845" y="31"/>
                </a:cxn>
                <a:cxn ang="0">
                  <a:pos x="3185" y="31"/>
                </a:cxn>
                <a:cxn ang="0">
                  <a:pos x="3516" y="362"/>
                </a:cxn>
                <a:cxn ang="0">
                  <a:pos x="3529" y="351"/>
                </a:cxn>
              </a:cxnLst>
              <a:rect l="0" t="0" r="0" b="0"/>
              <a:pathLst>
                <a:path w="2245280" h="243045">
                  <a:moveTo>
                    <a:pt x="2027118" y="8680"/>
                  </a:moveTo>
                  <a:lnTo>
                    <a:pt x="1171828" y="8680"/>
                  </a:lnTo>
                  <a:lnTo>
                    <a:pt x="1082711" y="8680"/>
                  </a:lnTo>
                  <a:lnTo>
                    <a:pt x="226264" y="8680"/>
                  </a:lnTo>
                  <a:lnTo>
                    <a:pt x="8680" y="227421"/>
                  </a:lnTo>
                  <a:lnTo>
                    <a:pt x="15624" y="235523"/>
                  </a:lnTo>
                  <a:lnTo>
                    <a:pt x="230894" y="20254"/>
                  </a:lnTo>
                  <a:lnTo>
                    <a:pt x="1082711" y="20254"/>
                  </a:lnTo>
                  <a:lnTo>
                    <a:pt x="1171828" y="20254"/>
                  </a:lnTo>
                  <a:lnTo>
                    <a:pt x="2022488" y="20254"/>
                  </a:lnTo>
                  <a:lnTo>
                    <a:pt x="2233128" y="229736"/>
                  </a:lnTo>
                  <a:lnTo>
                    <a:pt x="2241230" y="222792"/>
                  </a:lnTo>
                  <a:close/>
                </a:path>
              </a:pathLst>
            </a:custGeom>
            <a:gradFill rotWithShape="1">
              <a:gsLst>
                <a:gs pos="0">
                  <a:srgbClr val="F7FAFD"/>
                </a:gs>
                <a:gs pos="100000">
                  <a:srgbClr val="AAECFB"/>
                </a:gs>
              </a:gsLst>
              <a:lin ang="5400000"/>
              <a:tileRect/>
            </a:gra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pic>
        <p:nvPicPr>
          <p:cNvPr id="28" name="图片 27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262255"/>
            <a:ext cx="7000875" cy="4603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61275" y="260985"/>
            <a:ext cx="4568825" cy="354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 fontAlgn="auto">
              <a:buClrTx/>
              <a:buSzTx/>
              <a:buFontTx/>
            </a:pPr>
            <a:r>
              <a:rPr lang="zh-CN" altLang="en-US" sz="2000" b="1" noProof="1">
                <a:gradFill>
                  <a:gsLst>
                    <a:gs pos="32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AAECFB"/>
                    </a:gs>
                  </a:gsLst>
                  <a:lin ang="5400000" scaled="0"/>
                </a:gradFill>
                <a:latin typeface="方正舒体" panose="02010601030101010101" charset="-122"/>
                <a:ea typeface="方正舒体" panose="02010601030101010101" charset="-122"/>
              </a:rPr>
              <a:t>第二届安徽省金融硕士案例大赛</a:t>
            </a:r>
            <a:endParaRPr lang="zh-CN" altLang="en-US" sz="2000" b="1" noProof="1">
              <a:gradFill>
                <a:gsLst>
                  <a:gs pos="32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AAECFB"/>
                  </a:gs>
                </a:gsLst>
                <a:lin ang="5400000" scaled="0"/>
              </a:gradFill>
              <a:latin typeface="方正舒体" panose="02010601030101010101" charset="-122"/>
              <a:ea typeface="方正舒体" panose="0201060103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合肥工业大学第六届金融案例分析大赛主背景图片"/>
          <p:cNvPicPr>
            <a:picLocks noChangeAspect="1"/>
          </p:cNvPicPr>
          <p:nvPr/>
        </p:nvPicPr>
        <p:blipFill>
          <a:blip r:embed="rId1">
            <a:alphaModFix amt="90000"/>
          </a:blip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308610" y="930910"/>
            <a:ext cx="12833985" cy="5551805"/>
          </a:xfrm>
          <a:prstGeom prst="rect">
            <a:avLst/>
          </a:prstGeom>
          <a:solidFill>
            <a:schemeClr val="bg1"/>
          </a:solidFill>
          <a:ln>
            <a:solidFill>
              <a:srgbClr val="012F8D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pic>
        <p:nvPicPr>
          <p:cNvPr id="10" name="图片 9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262255"/>
            <a:ext cx="7000875" cy="4603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61275" y="260985"/>
            <a:ext cx="4568825" cy="354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 fontAlgn="auto">
              <a:buClrTx/>
              <a:buSzTx/>
              <a:buFontTx/>
            </a:pPr>
            <a:r>
              <a:rPr lang="zh-CN" altLang="en-US" sz="2000" b="1" noProof="1">
                <a:gradFill>
                  <a:gsLst>
                    <a:gs pos="32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AAECFB"/>
                    </a:gs>
                  </a:gsLst>
                  <a:lin ang="5400000" scaled="0"/>
                </a:gradFill>
                <a:latin typeface="方正舒体" panose="02010601030101010101" charset="-122"/>
                <a:ea typeface="方正舒体" panose="02010601030101010101" charset="-122"/>
              </a:rPr>
              <a:t>第二届安徽省金融硕士案例大赛</a:t>
            </a:r>
            <a:endParaRPr lang="zh-CN" altLang="en-US" sz="2000" b="1" noProof="1">
              <a:gradFill>
                <a:gsLst>
                  <a:gs pos="32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AAECFB"/>
                  </a:gs>
                </a:gsLst>
                <a:lin ang="5400000" scaled="0"/>
              </a:gradFill>
              <a:latin typeface="方正舒体" panose="02010601030101010101" charset="-122"/>
              <a:ea typeface="方正舒体" panose="0201060103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合肥工业大学第六届金融案例分析大赛主背景图片"/>
          <p:cNvPicPr>
            <a:picLocks noChangeAspect="1"/>
          </p:cNvPicPr>
          <p:nvPr/>
        </p:nvPicPr>
        <p:blipFill>
          <a:blip r:embed="rId1">
            <a:alphaModFix amt="90000"/>
          </a:blip>
          <a:stretch>
            <a:fillRect/>
          </a:stretch>
        </p:blipFill>
        <p:spPr>
          <a:xfrm>
            <a:off x="0" y="0"/>
            <a:ext cx="12180570" cy="68586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74215" y="2044065"/>
            <a:ext cx="87153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buClrTx/>
              <a:buSzTx/>
              <a:buFontTx/>
            </a:pPr>
            <a:r>
              <a:rPr lang="zh-CN" altLang="en-US" sz="9600" b="1" noProof="1">
                <a:solidFill>
                  <a:schemeClr val="bg1"/>
                </a:solidFill>
                <a:latin typeface="+mj-ea"/>
                <a:ea typeface="+mj-ea"/>
              </a:rPr>
              <a:t>欢迎批评指正</a:t>
            </a:r>
            <a:endParaRPr lang="zh-CN" altLang="en-US" sz="9600" b="1" noProof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94353" y="3612449"/>
            <a:ext cx="5265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buClrTx/>
              <a:buSzTx/>
              <a:buFontTx/>
            </a:pPr>
            <a:r>
              <a:rPr lang="zh-CN" altLang="en-US" sz="4800" b="1" noProof="1">
                <a:solidFill>
                  <a:schemeClr val="bg1"/>
                </a:solidFill>
                <a:latin typeface="+mj-ea"/>
                <a:ea typeface="+mj-ea"/>
                <a:cs typeface="+mn-cs"/>
              </a:rPr>
              <a:t>团队名称</a:t>
            </a:r>
            <a:endParaRPr lang="zh-CN" altLang="en-US" sz="4800" b="1" noProof="1">
              <a:solidFill>
                <a:schemeClr val="bg1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196329" y="5637520"/>
            <a:ext cx="4206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buClrTx/>
              <a:buSzTx/>
              <a:buFontTx/>
            </a:pPr>
            <a:r>
              <a:rPr lang="zh-CN" altLang="en-US" sz="2400" b="1" noProof="1">
                <a:gradFill>
                  <a:gsLst>
                    <a:gs pos="32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AAECFB"/>
                    </a:gs>
                  </a:gsLst>
                  <a:lin ang="5400000" scaled="0"/>
                </a:gradFill>
                <a:latin typeface="+mj-ea"/>
                <a:ea typeface="+mj-ea"/>
                <a:cs typeface="+mn-cs"/>
              </a:rPr>
              <a:t>队员：队员姓名、队员姓名</a:t>
            </a:r>
            <a:r>
              <a:rPr lang="en-US" altLang="zh-CN" sz="2400" b="1" noProof="1">
                <a:gradFill>
                  <a:gsLst>
                    <a:gs pos="32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AAECFB"/>
                    </a:gs>
                  </a:gsLst>
                  <a:lin ang="5400000" scaled="0"/>
                </a:gradFill>
                <a:latin typeface="+mj-ea"/>
                <a:ea typeface="+mj-ea"/>
                <a:cs typeface="+mn-cs"/>
              </a:rPr>
              <a:t>…</a:t>
            </a:r>
            <a:endParaRPr lang="zh-CN" altLang="en-US" sz="2400" b="1" noProof="1">
              <a:gradFill>
                <a:gsLst>
                  <a:gs pos="32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AAECFB"/>
                  </a:gs>
                </a:gsLst>
                <a:lin ang="5400000" scaled="0"/>
              </a:gra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36893" y="5040483"/>
            <a:ext cx="3017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buClrTx/>
              <a:buSzTx/>
              <a:buFontTx/>
            </a:pPr>
            <a:r>
              <a:rPr lang="zh-CN" altLang="en-US" sz="2400" b="1" noProof="1">
                <a:solidFill>
                  <a:schemeClr val="bg1"/>
                </a:solidFill>
                <a:latin typeface="+mj-ea"/>
                <a:ea typeface="+mj-ea"/>
                <a:cs typeface="+mn-cs"/>
              </a:rPr>
              <a:t>指导老师：老师姓名</a:t>
            </a:r>
            <a:endParaRPr lang="zh-CN" altLang="en-US" sz="2400" b="1" noProof="1">
              <a:solidFill>
                <a:schemeClr val="bg1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46377" y="5040483"/>
            <a:ext cx="2673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buClrTx/>
              <a:buSzTx/>
              <a:buFontTx/>
            </a:pPr>
            <a:r>
              <a:rPr lang="zh-CN" altLang="en-US" sz="2400" b="1" noProof="1">
                <a:solidFill>
                  <a:schemeClr val="bg1"/>
                </a:solidFill>
                <a:latin typeface="+mj-ea"/>
                <a:ea typeface="+mj-ea"/>
              </a:rPr>
              <a:t>队长所在高校名称</a:t>
            </a:r>
            <a:endParaRPr lang="zh-CN" altLang="en-US" sz="2400" b="1" noProof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64081" y="5637520"/>
            <a:ext cx="252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buClrTx/>
              <a:buSzTx/>
              <a:buFontTx/>
            </a:pPr>
            <a:r>
              <a:rPr lang="zh-CN" altLang="en-US" sz="2400" b="1" noProof="1">
                <a:solidFill>
                  <a:schemeClr val="bg1"/>
                </a:solidFill>
                <a:latin typeface="+mj-ea"/>
                <a:ea typeface="+mj-ea"/>
                <a:cs typeface="+mn-cs"/>
              </a:rPr>
              <a:t>队长：队长姓名</a:t>
            </a:r>
            <a:endParaRPr lang="zh-CN" altLang="en-US" sz="2400" b="1" noProof="1">
              <a:solidFill>
                <a:schemeClr val="bg1"/>
              </a:solidFill>
              <a:latin typeface="+mj-ea"/>
              <a:ea typeface="+mj-ea"/>
              <a:cs typeface="+mn-cs"/>
            </a:endParaRPr>
          </a:p>
        </p:txBody>
      </p:sp>
      <p:pic>
        <p:nvPicPr>
          <p:cNvPr id="8" name="图片 7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262255"/>
            <a:ext cx="7000875" cy="4603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61275" y="260985"/>
            <a:ext cx="4568825" cy="354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 fontAlgn="auto">
              <a:buClrTx/>
              <a:buSzTx/>
              <a:buFontTx/>
            </a:pPr>
            <a:r>
              <a:rPr lang="zh-CN" altLang="en-US" sz="2000" b="1" noProof="1">
                <a:gradFill>
                  <a:gsLst>
                    <a:gs pos="3200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AAECFB"/>
                    </a:gs>
                  </a:gsLst>
                  <a:lin ang="5400000" scaled="0"/>
                </a:gradFill>
                <a:latin typeface="方正舒体" panose="02010601030101010101" charset="-122"/>
                <a:ea typeface="方正舒体" panose="02010601030101010101" charset="-122"/>
              </a:rPr>
              <a:t>第二届安徽省金融硕士案例大赛</a:t>
            </a:r>
            <a:endParaRPr lang="zh-CN" altLang="en-US" sz="2000" b="1" noProof="1">
              <a:gradFill>
                <a:gsLst>
                  <a:gs pos="32000">
                    <a:schemeClr val="accent1">
                      <a:lumMod val="5000"/>
                      <a:lumOff val="95000"/>
                    </a:schemeClr>
                  </a:gs>
                  <a:gs pos="100000">
                    <a:srgbClr val="AAECFB"/>
                  </a:gs>
                </a:gsLst>
                <a:lin ang="5400000" scaled="0"/>
              </a:gradFill>
              <a:latin typeface="方正舒体" panose="02010601030101010101" charset="-122"/>
              <a:ea typeface="方正舒体" panose="02010601030101010101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WPS 演示</Application>
  <PresentationFormat>宽屏</PresentationFormat>
  <Paragraphs>64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方正舒体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</dc:creator>
  <cp:lastModifiedBy>Cold dews</cp:lastModifiedBy>
  <cp:revision>36</cp:revision>
  <dcterms:created xsi:type="dcterms:W3CDTF">2023-08-09T12:44:00Z</dcterms:created>
  <dcterms:modified xsi:type="dcterms:W3CDTF">2025-10-22T01:21:00Z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4E6EB32FE8D748C499C2B54FF63F5E2B_13</vt:lpwstr>
  </property>
</Properties>
</file>